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7" r:id="rId4"/>
    <p:sldId id="261" r:id="rId5"/>
    <p:sldId id="262" r:id="rId6"/>
    <p:sldId id="265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5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0C34"/>
    <a:srgbClr val="C1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75196" autoAdjust="0"/>
  </p:normalViewPr>
  <p:slideViewPr>
    <p:cSldViewPr snapToGrid="0">
      <p:cViewPr>
        <p:scale>
          <a:sx n="90" d="100"/>
          <a:sy n="90" d="100"/>
        </p:scale>
        <p:origin x="-3044" y="-8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D1B43-9722-4B59-B8E5-0D06E85DE394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41DBD-6CA5-42D1-AF42-62D80C8F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461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Здравствуйте уважаемые члены государственной аттестационной комиссии!</a:t>
            </a:r>
          </a:p>
          <a:p>
            <a:r>
              <a:rPr lang="ru-RU" dirty="0" smtClean="0"/>
              <a:t>Вашему вниманию представляется выпускная квалификационная работа на тему: </a:t>
            </a:r>
            <a:r>
              <a:rPr lang="ru-RU" sz="1200" b="0" dirty="0" smtClean="0"/>
              <a:t>Разработка системы «Тестирования обучающихся на базе платформы 1С:Предприятие» </a:t>
            </a:r>
            <a:r>
              <a:rPr lang="ru-RU" dirty="0" smtClean="0"/>
              <a:t>(на примере Частного образовательного учреждения высшего образования «Московский университет имени С.Ю. Витте»).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07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Профиль «Преподаватель»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отличительная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функциональность этого профиля заключается в возможности настройки механизма тестирования, а так же просмотра отчетов о успеваемости.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настройке механизма тестирования относится возможность редактировать такие объекты метаданных как: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 «Дисциплины»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 «Программы обучения»</a:t>
            </a:r>
            <a:endParaRPr lang="ru-RU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 «Основной курс»</a:t>
            </a:r>
            <a:endParaRPr lang="ru-RU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 «Наборы тестов»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Справочник «Тесты»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Так же доступно формирование отчетов: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Отчет «Результаты</a:t>
            </a:r>
            <a:r>
              <a:rPr lang="ru-RU" baseline="0" dirty="0" smtClean="0"/>
              <a:t> тестирования»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Отчет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«Списки тестов»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948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Профиль «Сотрудник кадров»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функционал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данного профиля позволяет делать кадровые перемещения (Принимать и отчислять студентов), выставлять счета для отплаты, формировать отчеты.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Пользователь обладающий данными правами может редактировать: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Документ «Заявки абитуриентов»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Документ «Прием студентов»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Документ «Отчисление студентов»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Документ «Счет на оплату»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Документ «Оплаченные счета»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Формировать отчеты: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Отчет «Статусы студентов»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Отчет «Взаиморасчеты»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Отчет «Задолженности по оплате»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948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Профиль «Студент»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пользователю пользоваться обработкой «Тестирования», создавать замечания к тестам, помещать тесты в избранное и формировать отчет «Результаты тестирования».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948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Обработка</a:t>
            </a:r>
            <a:r>
              <a:rPr lang="ru-RU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«Тестирования»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 проводите тестирование. Кроме того после ответа происходит цифровая индикация. Правильные ответы помечаются зеленым цветом, ошибочные – красным. </a:t>
            </a:r>
          </a:p>
          <a:p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 можно добавить в избранное, или оставить к нему комментарий.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948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Отчет «Результаты тестирования</a:t>
            </a:r>
            <a:r>
              <a:rPr lang="ru-RU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позволяет получить полное представление о результатах тестирования.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948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Отчет</a:t>
            </a:r>
            <a:r>
              <a:rPr lang="ru-RU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«Списки тестов»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позволят получить данные о вариантах ответов для вопросов теста, в том числе о том какие правильные, а какие нет.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948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sz="1200" b="0" dirty="0" smtClean="0"/>
              <a:t>истема «Тестирования обучающихся на базе платформы 1С:Предприятие» разработана на базе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Библиотека стандартных подсистем (БСП) 3.1.10.174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 администратором нам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доступен функционал Администрирования БСП.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Подсистемы: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«Базовая функциональность»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«Пользователи»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«Обновление версии ИБ»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«Работа с файлами»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948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Выводы представлены на слайде</a:t>
            </a:r>
          </a:p>
          <a:p>
            <a:r>
              <a:rPr lang="ru-RU" dirty="0" smtClean="0"/>
              <a:t>Доклад </a:t>
            </a:r>
            <a:r>
              <a:rPr lang="ru-RU" dirty="0" smtClean="0"/>
              <a:t>окончен, 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72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 </a:t>
            </a:r>
            <a:r>
              <a:rPr lang="ru-RU" dirty="0" smtClean="0"/>
              <a:t>В</a:t>
            </a:r>
            <a:r>
              <a:rPr lang="ru-RU" baseline="0" dirty="0" smtClean="0"/>
              <a:t> настоящее время автоматизация бизнес-процессов это тренд который не обходит стороной ни одну сферу деятельности человека. И это не модная тенденция, а неизбежность с которой приходится сталкиваться человечеству в рамках текущего технологического уклада. </a:t>
            </a:r>
          </a:p>
          <a:p>
            <a:r>
              <a:rPr lang="ru-RU" baseline="0" dirty="0" smtClean="0"/>
              <a:t>	</a:t>
            </a:r>
          </a:p>
          <a:p>
            <a:r>
              <a:rPr lang="ru-RU" baseline="0" dirty="0" smtClean="0"/>
              <a:t>Вызовы </a:t>
            </a:r>
            <a:r>
              <a:rPr lang="ru-RU" baseline="0" dirty="0" smtClean="0"/>
              <a:t>на </a:t>
            </a:r>
            <a:r>
              <a:rPr lang="ru-RU" baseline="0" dirty="0" smtClean="0"/>
              <a:t>которые отвечают современные средства оптимизации включают в себя:</a:t>
            </a:r>
          </a:p>
          <a:p>
            <a:endParaRPr lang="ru-RU" baseline="0" dirty="0" smtClean="0"/>
          </a:p>
          <a:p>
            <a:r>
              <a:rPr lang="ru-RU" baseline="0" dirty="0" smtClean="0"/>
              <a:t>	Демографическую яму – население стареет, а количество экономически активного населения сокращается. Как следствие количество </a:t>
            </a:r>
            <a:r>
              <a:rPr lang="ru-RU" baseline="0" dirty="0" smtClean="0"/>
              <a:t>специалистов, </a:t>
            </a:r>
            <a:r>
              <a:rPr lang="ru-RU" baseline="0" dirty="0" smtClean="0"/>
              <a:t>которых можно привлечь, в качестве преподавателей, менторов или наставников также уменьшается. В перспективе можно ожидать все большего вовлечения средств автоматизации в образовательные процессы.</a:t>
            </a:r>
          </a:p>
          <a:p>
            <a:endParaRPr lang="ru-RU" baseline="0" dirty="0" smtClean="0"/>
          </a:p>
          <a:p>
            <a:r>
              <a:rPr lang="ru-RU" baseline="0" dirty="0" smtClean="0"/>
              <a:t>	Количество информации и её хранение – специальности, особенно наукоемкие требуют хранения и систематизации накопленных знаний. Это так же одна из задач решаемых автоматизацией. Например: электронные библиотеки, те же самые каталоги </a:t>
            </a:r>
            <a:r>
              <a:rPr lang="ru-RU" baseline="0" dirty="0" err="1" smtClean="0"/>
              <a:t>вебинаров</a:t>
            </a:r>
            <a:r>
              <a:rPr lang="ru-RU" baseline="0" dirty="0" smtClean="0"/>
              <a:t>.</a:t>
            </a:r>
          </a:p>
          <a:p>
            <a:endParaRPr lang="ru-RU" baseline="0" dirty="0" smtClean="0"/>
          </a:p>
          <a:p>
            <a:r>
              <a:rPr lang="ru-RU" baseline="0" dirty="0" smtClean="0"/>
              <a:t>Система автоматизации процесса тестирования, это очередной инструмент, давно придуманный, давно применяемый в разных сферах. В это плане моя разработка не несет в себе никаких инноваций.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6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ряд программ – конструкторов тестов и онлайн – сервисов. 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абсолютном большинстве они представляют собой сторонние сервисы. Что в перспективе несет в себе ограничения связанные с возможностью масштабирования и поддержки. Кроме того не стоит забывать о конфиденциальности, так как сторонний сервис это потенциальная дыра в безопасности.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52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pPr marL="228600" indent="-228600">
              <a:buAutoNum type="arabicPeriod"/>
            </a:pPr>
            <a:r>
              <a:rPr lang="ru-RU" dirty="0" smtClean="0"/>
              <a:t>Подавляющее</a:t>
            </a:r>
            <a:r>
              <a:rPr lang="ru-RU" baseline="0" dirty="0" smtClean="0"/>
              <a:t> большинство организаций уже используют в своей деятельности системы работающие на платформе 1С:Предприятие. Такие как на пример Бухгалтерия или ЗУП.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На рынке труда имеется большое количество специалистов 1с, разной квалификации.</a:t>
            </a:r>
          </a:p>
          <a:p>
            <a:pPr marL="228600" indent="-228600">
              <a:buAutoNum type="arabicPeriod"/>
            </a:pPr>
            <a:r>
              <a:rPr lang="ru-RU" dirty="0" smtClean="0"/>
              <a:t>Масштабируемость системы, платформа</a:t>
            </a:r>
            <a:r>
              <a:rPr lang="ru-RU" baseline="0" dirty="0" smtClean="0"/>
              <a:t> имеет прекрасную масштабируемость при с возможностью настройки балансировки нагрузки при помощи платформенного механизма «Кластер серверов»</a:t>
            </a:r>
            <a:r>
              <a:rPr lang="ru-RU" dirty="0" smtClean="0"/>
              <a:t>.</a:t>
            </a:r>
          </a:p>
          <a:p>
            <a:pPr marL="228600" indent="-228600">
              <a:buAutoNum type="arabicPeriod"/>
            </a:pPr>
            <a:r>
              <a:rPr lang="ru-RU" dirty="0" smtClean="0"/>
              <a:t>Использование</a:t>
            </a:r>
            <a:r>
              <a:rPr lang="ru-RU" baseline="0" dirty="0" smtClean="0"/>
              <a:t> платформе 1С:Предприятие отвечает государственной политике о </a:t>
            </a:r>
            <a:r>
              <a:rPr lang="ru-RU" baseline="0" dirty="0" err="1" smtClean="0"/>
              <a:t>импортозамещении</a:t>
            </a:r>
            <a:r>
              <a:rPr lang="ru-RU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Сравнительно небольшая стоимость разработки и поддержки.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Развитое сообщество разработчиков, наличие множества специализированных форумов и литературы.</a:t>
            </a:r>
          </a:p>
          <a:p>
            <a:pPr marL="228600" indent="-228600">
              <a:buAutoNum type="arabicPeriod"/>
            </a:pPr>
            <a:endParaRPr lang="ru-RU" baseline="0" dirty="0" smtClean="0"/>
          </a:p>
          <a:p>
            <a:pPr marL="0" indent="0">
              <a:buNone/>
            </a:pPr>
            <a:r>
              <a:rPr lang="ru-RU" baseline="0" dirty="0" smtClean="0"/>
              <a:t>Все эти факторы однозначно дают и</a:t>
            </a:r>
            <a:r>
              <a:rPr lang="ru-RU" dirty="0" smtClean="0"/>
              <a:t>спользованию</a:t>
            </a:r>
            <a:r>
              <a:rPr lang="ru-RU" baseline="0" dirty="0" smtClean="0"/>
              <a:t> платформы 1С:Предприятие конкурентное преимущество. 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27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начала</a:t>
            </a:r>
            <a:r>
              <a:rPr lang="ru-RU" baseline="0" dirty="0" smtClean="0"/>
              <a:t> разработки необходимо установить Платформу 1С:Предприятие.</a:t>
            </a:r>
          </a:p>
          <a:p>
            <a:r>
              <a:rPr lang="ru-RU" baseline="0" dirty="0" smtClean="0"/>
              <a:t>Можно использовать Учебную версию или</a:t>
            </a:r>
            <a:r>
              <a:rPr lang="en-US" baseline="0" dirty="0" smtClean="0"/>
              <a:t> </a:t>
            </a:r>
            <a:r>
              <a:rPr lang="ru-RU" baseline="0" dirty="0" err="1" smtClean="0"/>
              <a:t>Комьюнити</a:t>
            </a:r>
            <a:r>
              <a:rPr lang="ru-RU" baseline="0" dirty="0" smtClean="0"/>
              <a:t>-лицензию.</a:t>
            </a:r>
          </a:p>
          <a:p>
            <a:r>
              <a:rPr lang="ru-RU" baseline="0" dirty="0" smtClean="0"/>
              <a:t>Скачать </a:t>
            </a:r>
            <a:r>
              <a:rPr lang="ru-RU" baseline="0" dirty="0" err="1" smtClean="0"/>
              <a:t>комьюнити</a:t>
            </a:r>
            <a:r>
              <a:rPr lang="ru-RU" baseline="0" dirty="0" smtClean="0"/>
              <a:t>-лицензию можно с официального сайта </a:t>
            </a:r>
            <a:r>
              <a:rPr lang="en-US" baseline="0" dirty="0" smtClean="0"/>
              <a:t>https://developer.1c.ru</a:t>
            </a:r>
            <a:endParaRPr lang="ru-RU" baseline="0" dirty="0" smtClean="0"/>
          </a:p>
          <a:p>
            <a:r>
              <a:rPr lang="ru-RU" baseline="0" dirty="0" smtClean="0"/>
              <a:t>Для этого необходимо пройти регистрацию на сейте.</a:t>
            </a:r>
          </a:p>
          <a:p>
            <a:r>
              <a:rPr lang="ru-RU" baseline="0" dirty="0" smtClean="0"/>
              <a:t>Так же там можно скачать СУБД например </a:t>
            </a:r>
            <a:r>
              <a:rPr lang="en-US" baseline="0" dirty="0" smtClean="0"/>
              <a:t>PostgreSQL</a:t>
            </a:r>
            <a:r>
              <a:rPr lang="ru-RU" baseline="0" dirty="0" smtClean="0"/>
              <a:t>.</a:t>
            </a:r>
            <a:endParaRPr lang="en-US" baseline="0" dirty="0" smtClean="0"/>
          </a:p>
          <a:p>
            <a:r>
              <a:rPr lang="ru-RU" dirty="0" smtClean="0"/>
              <a:t>Кроме</a:t>
            </a:r>
            <a:r>
              <a:rPr lang="ru-RU" baseline="0" dirty="0" smtClean="0"/>
              <a:t> использования Конфигуратора можно использовать в качестве среды разработки 1С:</a:t>
            </a:r>
            <a:r>
              <a:rPr lang="en-US" baseline="0" dirty="0" smtClean="0"/>
              <a:t>Enterprise Development Tools</a:t>
            </a:r>
            <a:r>
              <a:rPr lang="ru-RU" baseline="0" dirty="0" smtClean="0"/>
              <a:t> который можно скачать с сайта </a:t>
            </a:r>
            <a:r>
              <a:rPr lang="en-US" baseline="0" dirty="0" smtClean="0"/>
              <a:t>https://edt.1c.ru/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396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разработки можно использовать каноничный Конфигуратор или модный </a:t>
            </a:r>
            <a:r>
              <a:rPr lang="ru-RU" baseline="0" dirty="0" smtClean="0"/>
              <a:t>1С:</a:t>
            </a:r>
            <a:r>
              <a:rPr lang="en-US" baseline="0" dirty="0" smtClean="0"/>
              <a:t>Enterprise Development Tools</a:t>
            </a:r>
            <a:r>
              <a:rPr lang="ru-RU" baseline="0" dirty="0" smtClean="0"/>
              <a:t>. По сути в для решения поставленной задачи функциональности обоих сред будет достаточно. Преимущества конфигуратора скорость, преимущества </a:t>
            </a:r>
            <a:r>
              <a:rPr lang="en-US" baseline="0" dirty="0" smtClean="0"/>
              <a:t>EDT </a:t>
            </a:r>
            <a:r>
              <a:rPr lang="ru-RU" baseline="0" dirty="0" smtClean="0"/>
              <a:t>возможность работы с </a:t>
            </a:r>
            <a:r>
              <a:rPr lang="en-US" baseline="0" dirty="0" smtClean="0"/>
              <a:t>GIT</a:t>
            </a:r>
            <a:r>
              <a:rPr lang="ru-RU" baseline="0" dirty="0" smtClean="0"/>
              <a:t> и возможно использование ИИ помощника 1С:Напарник, конечно это далеко не полное описание преимуществ и недостатков приведенных сред, но самые значительные.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257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dirty="0" smtClean="0"/>
              <a:t>Система «Тестирования обучающихся на базе платформы 1С:Предприятие» разработана на базе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Библиотека стандартных подсистем (БСП) 3.1.10.174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 </a:t>
            </a:r>
            <a:r>
              <a:rPr lang="ru-RU" sz="1200" b="0" dirty="0" smtClean="0"/>
              <a:t>было</a:t>
            </a:r>
            <a:r>
              <a:rPr lang="ru-RU" sz="1200" b="0" baseline="0" dirty="0" smtClean="0"/>
              <a:t> добавлено множество объектов метаданных, добавленные метаданные имеют префикс ТС_</a:t>
            </a:r>
          </a:p>
          <a:p>
            <a:r>
              <a:rPr lang="ru-RU" sz="1200" b="0" baseline="0" dirty="0" smtClean="0"/>
              <a:t> Добавленные объекты метаданных: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Подсистемы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Роли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Функциональные опции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Общие модули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Общие формы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Общие картинки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Общие реквизиты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Параметры сеанса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Константы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Справочники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Документы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Перечисления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Отчеты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Обработки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Регистры сведений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Регистры накопления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Бизнес процессы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baseline="0" dirty="0" smtClean="0"/>
              <a:t>Задачи</a:t>
            </a:r>
          </a:p>
          <a:p>
            <a:endParaRPr lang="ru-RU" sz="1200" b="0" baseline="0" dirty="0" smtClean="0"/>
          </a:p>
          <a:p>
            <a:endParaRPr lang="ru-RU" sz="1200" b="0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677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Профиль «Администратор»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полноправный пользователь, например администратор, аналитик, разработчик или сотрудник технической поддержки.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Профиль «Преподаватель»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Преподаватель университета, в задачи которого входит заведение нормативно справочной информации необходимой для функционирования механизма тестирования.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Профиль «Студент»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целевая аудитория данной системы. Соответственно студент является тем уровень, чьих знаний должен быть подтвержден фактом прохождения тестирования.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Профиль «Сотрудник кадров»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административная роль. Служит для заведения в систему документов на основании которых студенту определятся будет ли студенту предоставлен доступ системе.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948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Профиль «Администратор»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это по сути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полноправный пользователь,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ему доступны все подсистемы. Что бы не повторяться, я выделил те функциональные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возможности,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которыми наделен исключительно Администратор.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ним относятся: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Подсистема «Администрирование»,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Добавление пользователей и настройка прав доступа,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Общие настройки тестирования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Настройка программы БСП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Константы настройки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41DBD-6CA5-42D1-AF42-62D80C8F3268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94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6481" y="31968"/>
            <a:ext cx="6519452" cy="151268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1929" y="2446893"/>
            <a:ext cx="661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направление подготовки:</a:t>
            </a:r>
            <a:r>
              <a:rPr lang="ru-RU" baseline="0" dirty="0" smtClean="0"/>
              <a:t> 09.03.03 «Прикладная информатика»</a:t>
            </a:r>
          </a:p>
          <a:p>
            <a:r>
              <a:rPr lang="ru-RU" baseline="0" dirty="0" smtClean="0"/>
              <a:t>профиль: «Прикладная информатика в экономике»</a:t>
            </a:r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789340" y="2935868"/>
            <a:ext cx="861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Выпускная квалификационная работа</a:t>
            </a:r>
            <a:endParaRPr lang="ru-RU" sz="3600" b="1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1731" y="508858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Руководитель работы: к.т.н.,</a:t>
            </a:r>
            <a:r>
              <a:rPr lang="ru-RU" sz="2000" baseline="0" dirty="0" smtClean="0"/>
              <a:t> доц. Зайцев Сергей Александрович</a:t>
            </a:r>
            <a:endParaRPr lang="ru-RU" sz="2000" dirty="0" smtClean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1731" y="563354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Обучающийся: </a:t>
            </a:r>
            <a:r>
              <a:rPr lang="ru-RU" sz="2000" dirty="0" err="1" smtClean="0"/>
              <a:t>Мишустин</a:t>
            </a:r>
            <a:r>
              <a:rPr lang="ru-RU" sz="2000" dirty="0" smtClean="0"/>
              <a:t> Сергей Алексеевич</a:t>
            </a:r>
            <a:endParaRPr lang="ru-RU" sz="20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032907" y="1585872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B10C34"/>
                </a:solidFill>
              </a:rPr>
              <a:t>факультет информационных технологий</a:t>
            </a:r>
            <a:endParaRPr lang="ru-RU" sz="2800" b="1" dirty="0">
              <a:solidFill>
                <a:srgbClr val="B10C34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906963" y="2018620"/>
            <a:ext cx="50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>
                <a:solidFill>
                  <a:srgbClr val="B10C34"/>
                </a:solidFill>
              </a:rPr>
              <a:t>кафедра информационных</a:t>
            </a:r>
            <a:r>
              <a:rPr lang="ru-RU" sz="2400" b="1" baseline="0" dirty="0" smtClean="0">
                <a:solidFill>
                  <a:srgbClr val="B10C34"/>
                </a:solidFill>
              </a:rPr>
              <a:t> систем</a:t>
            </a:r>
            <a:endParaRPr lang="ru-RU" sz="2400" b="1" dirty="0" smtClean="0">
              <a:solidFill>
                <a:srgbClr val="B10C34"/>
              </a:solidFill>
            </a:endParaRP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solidFill>
            <a:srgbClr val="C1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 userDrawn="1"/>
        </p:nvSpPr>
        <p:spPr>
          <a:xfrm>
            <a:off x="111929" y="6436569"/>
            <a:ext cx="279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smtClean="0">
                <a:solidFill>
                  <a:schemeClr val="bg1"/>
                </a:solidFill>
              </a:rPr>
              <a:t>группа: </a:t>
            </a:r>
            <a:r>
              <a:rPr lang="ru-RU" b="0" dirty="0" err="1" smtClean="0">
                <a:solidFill>
                  <a:schemeClr val="bg1"/>
                </a:solidFill>
              </a:rPr>
              <a:t>УСс</a:t>
            </a:r>
            <a:r>
              <a:rPr lang="ru-RU" b="0" dirty="0" smtClean="0">
                <a:solidFill>
                  <a:schemeClr val="bg1"/>
                </a:solidFill>
              </a:rPr>
              <a:t> 23.1/Б1-17</a:t>
            </a:r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289146" y="6436569"/>
            <a:ext cx="285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smtClean="0">
                <a:solidFill>
                  <a:schemeClr val="bg1"/>
                </a:solidFill>
              </a:rPr>
              <a:t>форма обучения: заочная</a:t>
            </a:r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229600" y="6441620"/>
            <a:ext cx="387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smtClean="0">
                <a:solidFill>
                  <a:schemeClr val="bg1"/>
                </a:solidFill>
              </a:rPr>
              <a:t>технология обучения: выходного дня</a:t>
            </a:r>
            <a:endParaRPr lang="ru-RU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09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71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2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153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60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853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137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6241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288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Цель,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  <a:effectLst/>
              </a:rPr>
              <a:t>слайд №</a:t>
            </a:r>
            <a:endParaRPr lang="ru-RU" b="1" dirty="0">
              <a:solidFill>
                <a:srgbClr val="B10C34"/>
              </a:solidFill>
              <a:effectLst/>
            </a:endParaRP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9809" y="48987"/>
            <a:ext cx="1065224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B10C34"/>
                </a:solidFill>
                <a:effectLst/>
              </a:rPr>
              <a:t>Цель:</a:t>
            </a:r>
            <a:endParaRPr lang="ru-RU" sz="2800" b="1" dirty="0">
              <a:solidFill>
                <a:srgbClr val="B10C34"/>
              </a:solidFill>
              <a:effectLst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1106060"/>
            <a:ext cx="1469486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B10C34"/>
                </a:solidFill>
              </a:rPr>
              <a:t>Задачи:</a:t>
            </a:r>
            <a:endParaRPr lang="ru-RU" sz="2800" b="1" dirty="0">
              <a:solidFill>
                <a:srgbClr val="B10C34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9807" y="4214790"/>
            <a:ext cx="2711146" cy="4001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B10C34"/>
                </a:solidFill>
              </a:rPr>
              <a:t>Объект исследования:</a:t>
            </a:r>
            <a:endParaRPr lang="ru-RU" sz="2000" b="1" dirty="0">
              <a:solidFill>
                <a:srgbClr val="B10C34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9806" y="5257094"/>
            <a:ext cx="2855526" cy="400110"/>
          </a:xfrm>
          <a:prstGeom prst="rect">
            <a:avLst/>
          </a:prstGeom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B10C34"/>
                </a:solidFill>
              </a:rPr>
              <a:t>Предмет исследования:</a:t>
            </a:r>
            <a:endParaRPr lang="ru-RU" sz="2000" b="1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6767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  <a:effectLst/>
              </a:rPr>
              <a:t>слайд №</a:t>
            </a:r>
            <a:endParaRPr lang="ru-RU" b="1" dirty="0">
              <a:solidFill>
                <a:srgbClr val="B10C34"/>
              </a:solidFill>
              <a:effectLst/>
            </a:endParaRP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  <a:endParaRPr lang="ru-RU" b="1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21071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  <a:effectLst/>
              </a:rPr>
              <a:t>слайд №</a:t>
            </a:r>
            <a:endParaRPr lang="ru-RU" b="1" dirty="0">
              <a:solidFill>
                <a:srgbClr val="B10C34"/>
              </a:solidFill>
              <a:effectLst/>
            </a:endParaRP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2634141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B10C34"/>
                </a:solidFill>
              </a:rPr>
              <a:t>Заключение</a:t>
            </a:r>
            <a:endParaRPr lang="ru-RU" sz="3600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4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зыв научного руководите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  <a:effectLst/>
              </a:rPr>
              <a:t>слайд №</a:t>
            </a:r>
            <a:endParaRPr lang="ru-RU" b="1" dirty="0">
              <a:solidFill>
                <a:srgbClr val="B10C34"/>
              </a:solidFill>
              <a:effectLst/>
            </a:endParaRP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B10C34"/>
                </a:solidFill>
              </a:rPr>
              <a:t>ОТЗЫВ РУКОВОДИТЕЛЯ ВЫПУСКНОЙ КВАЛИФИКАЦИОННОЙ РАБОТЫ</a:t>
            </a:r>
            <a:endParaRPr lang="ru-RU" b="1" dirty="0">
              <a:solidFill>
                <a:srgbClr val="B10C34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11805556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B10C34"/>
                </a:solidFill>
              </a:rPr>
              <a:t>Отзыв на выпускную квалификационную работу</a:t>
            </a:r>
            <a:endParaRPr lang="ru-RU" sz="3600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24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9E7C0-B0E1-4307-8FA1-D09529EF9B05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54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5" r:id="rId7"/>
    <p:sldLayoutId id="2147483654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731" y="3584949"/>
            <a:ext cx="11748536" cy="120032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0" dirty="0" smtClean="0"/>
              <a:t>тема: </a:t>
            </a:r>
            <a:r>
              <a:rPr lang="ru-RU" sz="2400" b="1" dirty="0" smtClean="0"/>
              <a:t>Разработка системы </a:t>
            </a:r>
            <a:r>
              <a:rPr lang="ru-RU" sz="2400" b="1" dirty="0"/>
              <a:t>«Тестирования обучающихся на базе платформы 1С:Предприятие»</a:t>
            </a:r>
            <a:r>
              <a:rPr lang="ru-RU" sz="2400" b="1" dirty="0" smtClean="0"/>
              <a:t> (на примере Частного образовательного учреждения высшего образования «Московский университет имени С.Ю. Витте»)</a:t>
            </a:r>
            <a:endParaRPr lang="ru-RU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96054" y="5014213"/>
            <a:ext cx="5507687" cy="461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err="1" smtClean="0"/>
              <a:t>канд.экон.наук</a:t>
            </a:r>
            <a:r>
              <a:rPr lang="ru-RU" sz="2400" dirty="0" smtClean="0"/>
              <a:t>, А.С. </a:t>
            </a:r>
            <a:r>
              <a:rPr lang="ru-RU" sz="2400" dirty="0" err="1" smtClean="0"/>
              <a:t>Простомолов</a:t>
            </a:r>
            <a:endParaRPr lang="ru-R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85172" y="5618917"/>
            <a:ext cx="5507687" cy="4616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/>
              <a:t>Н. С. Булатов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6613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Профиль «Преподаватель»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10</a:t>
            </a:r>
            <a:endParaRPr lang="ru-RU" b="1" dirty="0">
              <a:solidFill>
                <a:srgbClr val="B10C34"/>
              </a:solidFill>
            </a:endParaRPr>
          </a:p>
        </p:txBody>
      </p:sp>
      <p:pic>
        <p:nvPicPr>
          <p:cNvPr id="3075" name="Picture 3" descr="C:\Users\warda\Desktop\ВКР Данные\Роль преподавател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62" y="707886"/>
            <a:ext cx="10285715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Преподаватель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02" y="2539186"/>
            <a:ext cx="6356384" cy="356870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45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Профиль </a:t>
            </a:r>
            <a:r>
              <a:rPr lang="ru-RU" sz="4000" b="1" dirty="0" smtClean="0">
                <a:solidFill>
                  <a:srgbClr val="B10C34"/>
                </a:solidFill>
              </a:rPr>
              <a:t>«Сотрудник кадров»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11</a:t>
            </a:r>
            <a:endParaRPr lang="ru-RU" b="1" dirty="0">
              <a:solidFill>
                <a:srgbClr val="B10C34"/>
              </a:solidFill>
            </a:endParaRPr>
          </a:p>
        </p:txBody>
      </p:sp>
      <p:pic>
        <p:nvPicPr>
          <p:cNvPr id="4098" name="Picture 2" descr="C:\Users\warda\Desktop\ВКР Данные\Роль Кадр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62" y="707886"/>
            <a:ext cx="1034237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warda\Desktop\ВКР Данные\6 Описание ролей\Сотрудник кадров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75" y="3047504"/>
            <a:ext cx="6377411" cy="306038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Профиль </a:t>
            </a:r>
            <a:r>
              <a:rPr lang="ru-RU" sz="4000" b="1" dirty="0" smtClean="0">
                <a:solidFill>
                  <a:srgbClr val="B10C34"/>
                </a:solidFill>
              </a:rPr>
              <a:t>«Студент»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12</a:t>
            </a:r>
            <a:endParaRPr lang="ru-RU" b="1" dirty="0">
              <a:solidFill>
                <a:srgbClr val="B10C34"/>
              </a:solidFill>
            </a:endParaRPr>
          </a:p>
        </p:txBody>
      </p:sp>
      <p:pic>
        <p:nvPicPr>
          <p:cNvPr id="5122" name="Picture 2" descr="C:\Users\warda\Desktop\ВКР Данные\Роль студент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62" y="707886"/>
            <a:ext cx="1028520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C:\Users\warda\Desktop\МУИВ\3. Преддипломная практика\Данные\Описание ролей\Студент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86" y="3948251"/>
            <a:ext cx="5880100" cy="2159635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45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Обработка «Тестирования»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13</a:t>
            </a:r>
            <a:endParaRPr lang="ru-RU" b="1" dirty="0">
              <a:solidFill>
                <a:srgbClr val="B10C34"/>
              </a:solidFill>
            </a:endParaRPr>
          </a:p>
        </p:txBody>
      </p:sp>
      <p:pic>
        <p:nvPicPr>
          <p:cNvPr id="7170" name="Picture 2" descr="C:\Users\warda\Desktop\ВКР Данные\1 Тестирование\2025-04-19_2000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" y="707886"/>
            <a:ext cx="10300795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Отчет «Результаты тестирования»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14</a:t>
            </a:r>
            <a:endParaRPr lang="ru-RU" b="1" dirty="0">
              <a:solidFill>
                <a:srgbClr val="B10C34"/>
              </a:solidFill>
            </a:endParaRPr>
          </a:p>
        </p:txBody>
      </p:sp>
      <p:pic>
        <p:nvPicPr>
          <p:cNvPr id="8194" name="Picture 2" descr="C:\Users\warda\Desktop\ВКР Данные\2 Отчеты\2025-04-19_2001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74" y="707886"/>
            <a:ext cx="1030029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Отчет «Списки тестов»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15</a:t>
            </a:r>
            <a:endParaRPr lang="ru-RU" b="1" dirty="0">
              <a:solidFill>
                <a:srgbClr val="B10C34"/>
              </a:solidFill>
            </a:endParaRPr>
          </a:p>
        </p:txBody>
      </p:sp>
      <p:pic>
        <p:nvPicPr>
          <p:cNvPr id="9218" name="Picture 2" descr="C:\Users\warda\Desktop\ВКР Данные\2 Отчеты\2025-04-19_2001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80" y="707886"/>
            <a:ext cx="10264287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Подсистема </a:t>
            </a:r>
            <a:r>
              <a:rPr lang="ru-RU" sz="4000" b="1" dirty="0" smtClean="0">
                <a:solidFill>
                  <a:srgbClr val="B10C34"/>
                </a:solidFill>
              </a:rPr>
              <a:t>«Администрирование» (БСП)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16</a:t>
            </a:r>
            <a:endParaRPr lang="ru-RU" b="1" dirty="0">
              <a:solidFill>
                <a:srgbClr val="B10C34"/>
              </a:solidFill>
            </a:endParaRPr>
          </a:p>
        </p:txBody>
      </p:sp>
      <p:pic>
        <p:nvPicPr>
          <p:cNvPr id="10242" name="Picture 2" descr="C:\Users\warda\Desktop\ВКР Данные\Подсистема Администрирование БСП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62" y="707886"/>
            <a:ext cx="10777523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 txBox="1">
            <a:spLocks/>
          </p:cNvSpPr>
          <p:nvPr/>
        </p:nvSpPr>
        <p:spPr>
          <a:xfrm>
            <a:off x="135082" y="564655"/>
            <a:ext cx="11918373" cy="57634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В ходе выполнения выпускной квалификационной работы была спроектирована и разработана </a:t>
            </a:r>
            <a:r>
              <a:rPr lang="ru-RU" sz="2000" dirty="0" smtClean="0"/>
              <a:t>система </a:t>
            </a:r>
            <a:r>
              <a:rPr lang="ru-RU" sz="2000" dirty="0"/>
              <a:t>«Тестирования обучающихся на базе платформы 1С:Предприятие</a:t>
            </a:r>
            <a:r>
              <a:rPr lang="ru-RU" sz="2000" dirty="0" smtClean="0"/>
              <a:t>». Входе разработки продемонстрированы навыки работы с Конфигуратором, знание объектов метаданных. Спроектированы интерфейсы для разных профилей пользователей.</a:t>
            </a:r>
          </a:p>
          <a:p>
            <a:pPr algn="just">
              <a:spcBef>
                <a:spcPts val="0"/>
              </a:spcBef>
            </a:pPr>
            <a:r>
              <a:rPr lang="ru-RU" sz="2000" dirty="0" smtClean="0"/>
              <a:t>Разработанная система построена на основании библиотеки стандартных подсистем (БСП) что демонстрирует её универсальность и позволяет использовать функционал и  программный интерфейс стандартных подсистем. Для изменения оформления используется расширение позволяющие менять стиль приложения, </a:t>
            </a:r>
            <a:r>
              <a:rPr lang="ru-RU" sz="2000" dirty="0"/>
              <a:t>ч</a:t>
            </a:r>
            <a:r>
              <a:rPr lang="ru-RU" sz="2000" dirty="0" smtClean="0"/>
              <a:t>то в свою очередь демонстрирует навыки работы с расширениями. Разработанные отчеты демонстрируют навыки работы с системой компоновки данных СДК.</a:t>
            </a:r>
          </a:p>
          <a:p>
            <a:pPr algn="just">
              <a:spcBef>
                <a:spcPts val="0"/>
              </a:spcBef>
            </a:pPr>
            <a:r>
              <a:rPr lang="ru-RU" sz="2000" dirty="0" smtClean="0"/>
              <a:t>В разработанной системе предусмотрена возможность масштабирования, что повышает её потенциальные возможности для добавления нового функционала. </a:t>
            </a:r>
          </a:p>
          <a:p>
            <a:pPr algn="just">
              <a:spcBef>
                <a:spcPts val="0"/>
              </a:spcBef>
            </a:pPr>
            <a:r>
              <a:rPr lang="ru-RU" sz="2000" dirty="0" smtClean="0"/>
              <a:t>Система удовлетворяет требованиям безопасности, за </a:t>
            </a:r>
            <a:r>
              <a:rPr lang="ru-RU" sz="2000" dirty="0" smtClean="0"/>
              <a:t>счет </a:t>
            </a:r>
            <a:r>
              <a:rPr lang="ru-RU" sz="2000" dirty="0" smtClean="0"/>
              <a:t>применения ролевой модели предоставления доступа к данным.</a:t>
            </a:r>
          </a:p>
          <a:p>
            <a:pPr algn="just">
              <a:spcBef>
                <a:spcPts val="0"/>
              </a:spcBef>
            </a:pPr>
            <a:r>
              <a:rPr lang="ru-RU" sz="2000" dirty="0" smtClean="0"/>
              <a:t>В разработанной система демонстрируется лишь малая часть возможностей платформы 1С:Предприятие, но даже она позволят решать поставленную задачу.</a:t>
            </a:r>
          </a:p>
          <a:p>
            <a:pPr algn="just">
              <a:spcBef>
                <a:spcPts val="0"/>
              </a:spcBef>
            </a:pPr>
            <a:endParaRPr lang="ru-RU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18</a:t>
            </a:r>
            <a:endParaRPr lang="ru-RU" b="1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0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184" y="543697"/>
            <a:ext cx="11796584" cy="646331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азработка </a:t>
            </a:r>
            <a:r>
              <a:rPr lang="ru-RU" dirty="0"/>
              <a:t>информационно-аналитической системы </a:t>
            </a:r>
            <a:r>
              <a:rPr lang="ru-RU" dirty="0" smtClean="0"/>
              <a:t>«</a:t>
            </a:r>
            <a:r>
              <a:rPr lang="ru-RU" dirty="0"/>
              <a:t>Тестирования обучающихся на базе платформы 1С:Предприятие»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184" y="1585781"/>
            <a:ext cx="11796584" cy="2585323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Проанализировать существующие процессы.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Выбрать платформу для реализации проекта.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Построить модель бизнес процесса.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Построить модель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Разработать прототип.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Разработать план внедрения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Произвести внедрение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Разработать инструкцию администратора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Разработать инструкцию пользователя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184" y="4716162"/>
            <a:ext cx="11796584" cy="400110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ru-RU" sz="2000" dirty="0"/>
              <a:t>Процесс </a:t>
            </a:r>
            <a:r>
              <a:rPr lang="ru-RU" sz="2000" dirty="0" smtClean="0"/>
              <a:t>тестирования обучающихся для получения показателей успеваемости в разрезе дисциплин.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4184" y="5661330"/>
            <a:ext cx="11796584" cy="369332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/>
              <a:t>А</a:t>
            </a:r>
            <a:r>
              <a:rPr lang="ru-RU" sz="2000" dirty="0" smtClean="0"/>
              <a:t>втоматизация </a:t>
            </a:r>
            <a:r>
              <a:rPr lang="ru-RU" sz="2000" dirty="0"/>
              <a:t>процесса </a:t>
            </a:r>
            <a:r>
              <a:rPr lang="ru-RU" sz="2000" dirty="0" smtClean="0"/>
              <a:t>тестирования </a:t>
            </a:r>
            <a:r>
              <a:rPr lang="ru-RU" sz="2000" dirty="0"/>
              <a:t>обучающихся на базе платформы </a:t>
            </a:r>
            <a:r>
              <a:rPr lang="ru-RU" sz="2000" dirty="0" smtClean="0"/>
              <a:t>1С:Предприятие.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2</a:t>
            </a:r>
            <a:endParaRPr lang="ru-RU" b="1" dirty="0">
              <a:solidFill>
                <a:srgbClr val="B10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Обзор аналогов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3</a:t>
            </a:r>
            <a:endParaRPr lang="ru-RU" b="1" dirty="0">
              <a:solidFill>
                <a:srgbClr val="B10C34"/>
              </a:solidFill>
            </a:endParaRPr>
          </a:p>
        </p:txBody>
      </p:sp>
      <p:pic>
        <p:nvPicPr>
          <p:cNvPr id="4" name="image22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052" y="982233"/>
            <a:ext cx="4178300" cy="3543300"/>
          </a:xfrm>
          <a:prstGeom prst="rect">
            <a:avLst/>
          </a:prstGeom>
        </p:spPr>
      </p:pic>
      <p:pic>
        <p:nvPicPr>
          <p:cNvPr id="5" name="image23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33996" y="898377"/>
            <a:ext cx="4855845" cy="2514600"/>
          </a:xfrm>
          <a:prstGeom prst="rect">
            <a:avLst/>
          </a:prstGeom>
        </p:spPr>
      </p:pic>
      <p:pic>
        <p:nvPicPr>
          <p:cNvPr id="6" name="image24.jpeg" descr="http://monobit.ru/wp-content/uploads/2015/09/97517.jp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5709" y="3626573"/>
            <a:ext cx="293243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Выбор платформы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4</a:t>
            </a:r>
          </a:p>
        </p:txBody>
      </p:sp>
      <p:pic>
        <p:nvPicPr>
          <p:cNvPr id="1026" name="Picture 2" descr="C:\Users\warda\Desktop\ВКР Данные\1c-licenzirovanie-softmagaz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35" y="1511043"/>
            <a:ext cx="10738577" cy="384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7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Установка Платформы 1С:Предприятия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303679"/>
            <a:ext cx="1151255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4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Запуск сред разработки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6</a:t>
            </a:r>
          </a:p>
        </p:txBody>
      </p:sp>
      <p:pic>
        <p:nvPicPr>
          <p:cNvPr id="3074" name="Picture 2" descr="C:\Users\warda\Desktop\ВКР Данные\2025-10-16_17102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57" y="820428"/>
            <a:ext cx="9537933" cy="51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34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B10C34"/>
                </a:solidFill>
              </a:rPr>
              <a:t>Добавленные объекты метаданных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7</a:t>
            </a:r>
          </a:p>
        </p:txBody>
      </p:sp>
      <p:pic>
        <p:nvPicPr>
          <p:cNvPr id="6146" name="Picture 2" descr="C:\Users\warda\Desktop\ВКР Данные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2" y="1044436"/>
            <a:ext cx="28511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warda\Desktop\ВКР Данные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72" y="1044436"/>
            <a:ext cx="3079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warda\Desktop\ВКР Данные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36" y="1044436"/>
            <a:ext cx="2965450" cy="40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warda\Desktop\ВКР Данные\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849" y="1044436"/>
            <a:ext cx="241300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warda\Desktop\ВКР Данные\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615" y="4454386"/>
            <a:ext cx="2019468" cy="179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81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О</a:t>
            </a:r>
            <a:r>
              <a:rPr lang="ru-RU" sz="4000" b="1" dirty="0" smtClean="0">
                <a:solidFill>
                  <a:srgbClr val="B10C34"/>
                </a:solidFill>
              </a:rPr>
              <a:t>писание профилей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</a:rPr>
              <a:t>8</a:t>
            </a:r>
          </a:p>
        </p:txBody>
      </p:sp>
      <p:pic>
        <p:nvPicPr>
          <p:cNvPr id="1027" name="Picture 3" descr="C:\Users\warda\Desktop\ВКР Данные\6 Описание ролей\Рол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24" y="707886"/>
            <a:ext cx="7870600" cy="541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162" y="0"/>
            <a:ext cx="1065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B10C34"/>
                </a:solidFill>
              </a:rPr>
              <a:t>Профиль </a:t>
            </a:r>
            <a:r>
              <a:rPr lang="ru-RU" sz="4000" b="1" dirty="0" smtClean="0">
                <a:solidFill>
                  <a:srgbClr val="B10C34"/>
                </a:solidFill>
              </a:rPr>
              <a:t>«Администратор»</a:t>
            </a:r>
            <a:endParaRPr lang="ru-RU" sz="4000" b="1" dirty="0">
              <a:solidFill>
                <a:srgbClr val="B10C3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828" y="6441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10C34"/>
                </a:solidFill>
              </a:rPr>
              <a:t>9</a:t>
            </a:r>
            <a:endParaRPr lang="ru-RU" b="1" dirty="0">
              <a:solidFill>
                <a:srgbClr val="B10C34"/>
              </a:solidFill>
            </a:endParaRPr>
          </a:p>
        </p:txBody>
      </p:sp>
      <p:pic>
        <p:nvPicPr>
          <p:cNvPr id="2051" name="Picture 3" descr="C:\Users\warda\Desktop\ВКР Данные\Роль администрато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62" y="707886"/>
            <a:ext cx="10315937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Администратор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36" y="3767911"/>
            <a:ext cx="5911850" cy="2339975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45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</TotalTime>
  <Words>1213</Words>
  <Application>Microsoft Office PowerPoint</Application>
  <PresentationFormat>Произвольный</PresentationFormat>
  <Paragraphs>168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Зайцев Сергей Александрович</dc:creator>
  <cp:lastModifiedBy>Никита Сергеевич</cp:lastModifiedBy>
  <cp:revision>97</cp:revision>
  <dcterms:created xsi:type="dcterms:W3CDTF">2019-06-05T12:58:05Z</dcterms:created>
  <dcterms:modified xsi:type="dcterms:W3CDTF">2025-10-17T18:35:29Z</dcterms:modified>
</cp:coreProperties>
</file>